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28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8" autoAdjust="0"/>
    <p:restoredTop sz="94660"/>
  </p:normalViewPr>
  <p:slideViewPr>
    <p:cSldViewPr>
      <p:cViewPr varScale="1">
        <p:scale>
          <a:sx n="125" d="100"/>
          <a:sy n="125" d="100"/>
        </p:scale>
        <p:origin x="128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27.02.2017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rc.heuristiclab.com/svn/core/stable" TargetMode="External"/><Relationship Id="rId4" Type="http://schemas.openxmlformats.org/officeDocument/2006/relationships/hyperlink" Target="https://src.heuristiclab.com/svn/core/tags/3.3.14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/>
              <a:t>Optimizing External Applications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GUI is made up of views</a:t>
            </a:r>
          </a:p>
          <a:p>
            <a:pPr lvl="1"/>
            <a:r>
              <a:rPr lang="en-US" dirty="0"/>
              <a:t>views are visual representations of content objects</a:t>
            </a:r>
          </a:p>
          <a:p>
            <a:pPr lvl="1"/>
            <a:r>
              <a:rPr lang="en-US" dirty="0"/>
              <a:t>views are composed in the same way as their content</a:t>
            </a:r>
          </a:p>
          <a:p>
            <a:pPr lvl="1"/>
            <a:r>
              <a:rPr lang="en-US" dirty="0"/>
              <a:t>views and content objects are loosely coupled</a:t>
            </a:r>
          </a:p>
          <a:p>
            <a:pPr lvl="1"/>
            <a:r>
              <a:rPr lang="en-US" dirty="0"/>
              <a:t>multiple different views may exist for the same content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Drag &amp; Drop</a:t>
            </a:r>
          </a:p>
          <a:p>
            <a:pPr lvl="1"/>
            <a:r>
              <a:rPr lang="en-US" dirty="0"/>
              <a:t>views support drag &amp; drop operations</a:t>
            </a:r>
          </a:p>
          <a:p>
            <a:pPr lvl="1"/>
            <a:r>
              <a:rPr lang="en-US" dirty="0"/>
              <a:t>content objects can be copied or moved (shift key)</a:t>
            </a:r>
          </a:p>
          <a:p>
            <a:pPr lvl="1"/>
            <a:r>
              <a:rPr lang="en-US" dirty="0"/>
              <a:t>enabled for collection items and content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http://dev.heuristiclab.com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3"/>
              </a:rPr>
              <a:t>heuristiclab@googlegroups.com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4"/>
              </a:rPr>
              <a:t>http://www.youtube.com/heuristiclab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5"/>
              </a:rPr>
              <a:t>http://www.facebook.com/heuristiclab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>
                  <a:solidFill>
                    <a:srgbClr val="FF0000"/>
                  </a:solidFill>
                </a:rPr>
                <a:t>Algorithm</a:t>
              </a:r>
              <a:r>
                <a:rPr lang="de-AT" sz="2800" b="1" dirty="0">
                  <a:solidFill>
                    <a:srgbClr val="FF0000"/>
                  </a:solidFill>
                </a:rPr>
                <a:t> View</a:t>
              </a: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Problem View</a:t>
            </a: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>
                <a:solidFill>
                  <a:srgbClr val="FF0000"/>
                </a:solidFill>
              </a:rPr>
              <a:t>Parameter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 err="1">
                <a:solidFill>
                  <a:srgbClr val="FF0000"/>
                </a:solidFill>
              </a:rPr>
              <a:t>Collection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Parameter View</a:t>
            </a: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Double Value 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ViewHost</a:t>
            </a:r>
            <a:endParaRPr lang="en-US" dirty="0"/>
          </a:p>
          <a:p>
            <a:pPr lvl="1"/>
            <a:r>
              <a:rPr lang="en-US" dirty="0"/>
              <a:t>control which hosts views</a:t>
            </a:r>
          </a:p>
          <a:p>
            <a:pPr lvl="1"/>
            <a:r>
              <a:rPr lang="en-US" dirty="0"/>
              <a:t>right-click on windows icon to switch views</a:t>
            </a:r>
          </a:p>
          <a:p>
            <a:pPr lvl="1"/>
            <a:r>
              <a:rPr lang="en-US" dirty="0"/>
              <a:t>double-click on windows icon to open another view</a:t>
            </a:r>
          </a:p>
          <a:p>
            <a:pPr lvl="1"/>
            <a:r>
              <a:rPr lang="en-US" dirty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Algorithms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Population-based</a:t>
            </a:r>
          </a:p>
          <a:p>
            <a:r>
              <a:rPr lang="en-US" sz="1200" dirty="0"/>
              <a:t>CMA-ES</a:t>
            </a:r>
          </a:p>
          <a:p>
            <a:r>
              <a:rPr lang="en-US" sz="1200" dirty="0"/>
              <a:t>Evolution Strategy</a:t>
            </a:r>
          </a:p>
          <a:p>
            <a:r>
              <a:rPr lang="en-US" sz="1200" dirty="0"/>
              <a:t>Genetic Algorithm</a:t>
            </a:r>
          </a:p>
          <a:p>
            <a:r>
              <a:rPr lang="en-US" sz="1200" dirty="0"/>
              <a:t>Offspring Selection Genetic Algorithm (OSGA)</a:t>
            </a:r>
          </a:p>
          <a:p>
            <a:r>
              <a:rPr lang="en-US" sz="1200" dirty="0"/>
              <a:t>Island Genetic Algorithm</a:t>
            </a:r>
          </a:p>
          <a:p>
            <a:r>
              <a:rPr lang="en-US" sz="1200" dirty="0"/>
              <a:t>Island Offspring Selection Genetic Algorithm</a:t>
            </a:r>
          </a:p>
          <a:p>
            <a:r>
              <a:rPr lang="en-US" sz="1200" dirty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/>
              <a:t>Relevant Alleles Preserving GA (RAPGA)</a:t>
            </a:r>
          </a:p>
          <a:p>
            <a:r>
              <a:rPr lang="en-US" sz="1200" dirty="0"/>
              <a:t>Age-Layered Population Structure (ALPS)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/>
              <a:t>NSGA-II</a:t>
            </a:r>
          </a:p>
          <a:p>
            <a:r>
              <a:rPr lang="en-US" sz="1200" dirty="0"/>
              <a:t>Scatter 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Trajectory-based</a:t>
            </a:r>
          </a:p>
          <a:p>
            <a:r>
              <a:rPr lang="en-US" sz="1200" dirty="0"/>
              <a:t>Local Search</a:t>
            </a:r>
          </a:p>
          <a:p>
            <a:r>
              <a:rPr lang="en-US" sz="1200" dirty="0" err="1"/>
              <a:t>Tabu</a:t>
            </a:r>
            <a:r>
              <a:rPr lang="en-US" sz="1200" dirty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/>
              <a:t>Variable Neighborhood Search</a:t>
            </a:r>
          </a:p>
          <a:p>
            <a:r>
              <a:rPr lang="en-US" sz="1200" dirty="0"/>
              <a:t>Simulated 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k-Nearest Neighbor</a:t>
            </a:r>
          </a:p>
          <a:p>
            <a:r>
              <a:rPr lang="en-US" sz="1200" dirty="0"/>
              <a:t>k-Means</a:t>
            </a:r>
          </a:p>
          <a:p>
            <a:r>
              <a:rPr lang="en-US" sz="1200" dirty="0" err="1"/>
              <a:t>Neighbourhood</a:t>
            </a:r>
            <a:r>
              <a:rPr lang="en-US" sz="1200" dirty="0"/>
              <a:t> Component Analysis (NCA)</a:t>
            </a:r>
          </a:p>
          <a:p>
            <a:r>
              <a:rPr lang="en-US" sz="1200" dirty="0"/>
              <a:t>Artificial Neural Networks</a:t>
            </a:r>
          </a:p>
          <a:p>
            <a:r>
              <a:rPr lang="en-US" sz="1200" dirty="0"/>
              <a:t>Random Forests </a:t>
            </a:r>
          </a:p>
          <a:p>
            <a:r>
              <a:rPr lang="en-US" sz="1200" dirty="0"/>
              <a:t>Support Vector Machines</a:t>
            </a:r>
          </a:p>
          <a:p>
            <a:r>
              <a:rPr lang="en-US" sz="1200" dirty="0"/>
              <a:t>Gaussian Processes </a:t>
            </a:r>
          </a:p>
          <a:p>
            <a:r>
              <a:rPr lang="en-US" sz="1200" dirty="0"/>
              <a:t>Gradient Boosted Trees</a:t>
            </a:r>
          </a:p>
          <a:p>
            <a:r>
              <a:rPr lang="en-US" sz="1200" dirty="0"/>
              <a:t>Gradient Boosted Regression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Additional Algorithms</a:t>
            </a:r>
          </a:p>
          <a:p>
            <a:r>
              <a:rPr lang="en-US" sz="1200" dirty="0"/>
              <a:t>User-defined 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/>
              <a:t>Hungarian 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/>
              <a:t>LM-BFGS</a:t>
            </a:r>
          </a:p>
          <a:p>
            <a:endParaRPr lang="en-US" sz="12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Problems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Combinatorial Problems</a:t>
            </a:r>
          </a:p>
          <a:p>
            <a:r>
              <a:rPr lang="en-US" sz="1400" dirty="0"/>
              <a:t>Test Problems (1-max, NK, HIFF, Deceptive Trap)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Probabilistic Traveling Salesman</a:t>
            </a:r>
          </a:p>
          <a:p>
            <a:r>
              <a:rPr lang="en-US" sz="1400" dirty="0"/>
              <a:t>Vehicle Routing (MDCVRPTW, PDPTW, …)</a:t>
            </a:r>
          </a:p>
          <a:p>
            <a:r>
              <a:rPr lang="en-US" sz="1400" dirty="0"/>
              <a:t>Knapsack</a:t>
            </a:r>
          </a:p>
          <a:p>
            <a:r>
              <a:rPr lang="en-US" sz="1400" dirty="0"/>
              <a:t>Bin Packing</a:t>
            </a:r>
          </a:p>
          <a:p>
            <a:r>
              <a:rPr lang="en-US" sz="1400" dirty="0"/>
              <a:t>Job Shop Scheduling</a:t>
            </a:r>
          </a:p>
          <a:p>
            <a:r>
              <a:rPr lang="en-US" sz="1400" dirty="0"/>
              <a:t>Linear Assignment</a:t>
            </a:r>
          </a:p>
          <a:p>
            <a:r>
              <a:rPr lang="en-US" sz="1400" dirty="0"/>
              <a:t>Quadratic Assignment</a:t>
            </a:r>
          </a:p>
          <a:p>
            <a:r>
              <a:rPr lang="en-US" sz="1400" dirty="0"/>
              <a:t>Orienteering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12776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MUX)</a:t>
            </a:r>
          </a:p>
          <a:p>
            <a:r>
              <a:rPr lang="en-US" sz="1400" dirty="0"/>
              <a:t>Symbolic 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r>
              <a:rPr lang="en-US" sz="1400" dirty="0" err="1"/>
              <a:t>Robocode</a:t>
            </a:r>
            <a:endParaRPr lang="en-US" sz="1400" dirty="0"/>
          </a:p>
          <a:p>
            <a:r>
              <a:rPr lang="en-US" sz="1400" dirty="0"/>
              <a:t>Grammatical Evolution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1400" b="1" dirty="0"/>
              <a:t>Additional Problems</a:t>
            </a:r>
          </a:p>
          <a:p>
            <a:r>
              <a:rPr lang="en-US" sz="1400" dirty="0"/>
              <a:t>Single-/Multi-Objective Test Functions</a:t>
            </a:r>
          </a:p>
          <a:p>
            <a:pPr lvl="1"/>
            <a:r>
              <a:rPr lang="en-US" sz="1000" dirty="0"/>
              <a:t>Ackley, </a:t>
            </a:r>
            <a:r>
              <a:rPr lang="en-US" sz="1000" dirty="0" err="1"/>
              <a:t>Griewank</a:t>
            </a:r>
            <a:r>
              <a:rPr lang="en-US" sz="1000" dirty="0"/>
              <a:t>, </a:t>
            </a:r>
            <a:r>
              <a:rPr lang="en-US" sz="1000" dirty="0" err="1"/>
              <a:t>Rastrigin</a:t>
            </a:r>
            <a:r>
              <a:rPr lang="en-US" sz="1000" dirty="0"/>
              <a:t>, Sphere, etc.</a:t>
            </a:r>
          </a:p>
          <a:p>
            <a:r>
              <a:rPr lang="en-US" sz="1400" dirty="0"/>
              <a:t>Programmable Problem</a:t>
            </a:r>
          </a:p>
          <a:p>
            <a:r>
              <a:rPr lang="en-US" sz="1400" dirty="0"/>
              <a:t>External Evaluation Problem </a:t>
            </a:r>
            <a:br>
              <a:rPr lang="en-US" sz="1400" dirty="0"/>
            </a:br>
            <a:r>
              <a:rPr lang="en-US" sz="1400" dirty="0"/>
              <a:t>(generic TCP/IP, Scilab, MATLAB)</a:t>
            </a:r>
          </a:p>
          <a:p>
            <a:r>
              <a:rPr lang="en-US" sz="1400" dirty="0"/>
              <a:t>Regression, Classification, Clustering</a:t>
            </a:r>
          </a:p>
          <a:p>
            <a:r>
              <a:rPr lang="en-US" sz="1400" dirty="0"/>
              <a:t>Trading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I:</a:t>
            </a:r>
            <a:br>
              <a:rPr lang="de-DE" dirty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/>
          </a:p>
          <a:p>
            <a:r>
              <a:rPr lang="de-AT" dirty="0" err="1"/>
              <a:t>Optimize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an </a:t>
            </a:r>
            <a:r>
              <a:rPr lang="de-AT" dirty="0" err="1"/>
              <a:t>existing</a:t>
            </a:r>
            <a:r>
              <a:rPr lang="de-AT" dirty="0"/>
              <a:t> </a:t>
            </a:r>
            <a:r>
              <a:rPr lang="de-AT" dirty="0" err="1"/>
              <a:t>simulation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  <a:p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necessary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talk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(s, S) Order </a:t>
            </a:r>
            <a:r>
              <a:rPr lang="de-DE" dirty="0" err="1"/>
              <a:t>Policy</a:t>
            </a:r>
            <a:endParaRPr lang="de-DE" dirty="0"/>
          </a:p>
          <a:p>
            <a:pPr lvl="1"/>
            <a:r>
              <a:rPr lang="de-DE" dirty="0"/>
              <a:t>3 Echelons </a:t>
            </a:r>
            <a:r>
              <a:rPr lang="de-DE" dirty="0" err="1"/>
              <a:t>and</a:t>
            </a:r>
            <a:r>
              <a:rPr lang="de-DE" dirty="0"/>
              <a:t> 2 Parameters per Echelon</a:t>
            </a:r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Inventory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 </a:t>
            </a:r>
            <a:r>
              <a:rPr lang="de-DE" dirty="0" err="1"/>
              <a:t>Costs</a:t>
            </a:r>
            <a:endParaRPr lang="de-DE" dirty="0"/>
          </a:p>
          <a:p>
            <a:pPr lvl="1"/>
            <a:r>
              <a:rPr lang="de-DE" dirty="0" err="1"/>
              <a:t>Maintain</a:t>
            </a:r>
            <a:r>
              <a:rPr lang="de-DE" dirty="0"/>
              <a:t> a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Bound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time due </a:t>
            </a:r>
            <a:r>
              <a:rPr lang="de-DE" dirty="0" err="1"/>
              <a:t>to</a:t>
            </a:r>
            <a:r>
              <a:rPr lang="de-DE" dirty="0"/>
              <a:t> „out </a:t>
            </a:r>
            <a:r>
              <a:rPr lang="de-DE" dirty="0" err="1"/>
              <a:t>of</a:t>
            </a:r>
            <a:r>
              <a:rPr lang="de-DE" dirty="0"/>
              <a:t> stock“ </a:t>
            </a:r>
            <a:r>
              <a:rPr lang="de-DE" dirty="0" err="1"/>
              <a:t>situations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in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Download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helper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pPr lvl="1"/>
            <a:r>
              <a:rPr lang="de-DE" sz="1800" dirty="0">
                <a:hlinkClick r:id="rId2"/>
              </a:rPr>
              <a:t>http://dev.heuristiclab.com/trac.fcgi/wiki/Documentation/Howto/OptimizeExternalApplications#no1</a:t>
            </a:r>
            <a:endParaRPr lang="de-DE" sz="1800" dirty="0"/>
          </a:p>
          <a:p>
            <a:r>
              <a:rPr lang="de-DE" dirty="0"/>
              <a:t>Add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Andreas Beham</a:t>
            </a:r>
          </a:p>
          <a:p>
            <a:pPr lvl="1"/>
            <a:r>
              <a:rPr lang="en-US" sz="1400" dirty="0"/>
              <a:t>Research Associate (since 2007)</a:t>
            </a:r>
          </a:p>
          <a:p>
            <a:pPr lvl="1"/>
            <a:r>
              <a:rPr lang="en-US" sz="1400" dirty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/>
              <a:t>PhD in progress</a:t>
            </a:r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>
                <a:hlinkClick r:id="rId2"/>
              </a:rPr>
              <a:t>http://heal.heuristiclab.com/team/beham</a:t>
            </a:r>
            <a:endParaRPr lang="en-US" sz="1400" dirty="0"/>
          </a:p>
          <a:p>
            <a:pPr lvl="3"/>
            <a:endParaRPr lang="en-US" sz="1100" dirty="0"/>
          </a:p>
          <a:p>
            <a:r>
              <a:rPr lang="en-US" sz="1600" dirty="0"/>
              <a:t>Michael Kommenda</a:t>
            </a:r>
            <a:endParaRPr lang="en-US" sz="1400" dirty="0"/>
          </a:p>
          <a:p>
            <a:pPr lvl="1"/>
            <a:r>
              <a:rPr lang="en-US" sz="1400" dirty="0"/>
              <a:t>Research Associate (since 2008)</a:t>
            </a:r>
          </a:p>
          <a:p>
            <a:pPr lvl="1"/>
            <a:r>
              <a:rPr lang="en-US" sz="1400" dirty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</a:p>
          <a:p>
            <a:pPr lvl="1"/>
            <a:r>
              <a:rPr lang="en-US" sz="1400" dirty="0"/>
              <a:t>PhD in progress</a:t>
            </a:r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>
                <a:hlinkClick r:id="rId3"/>
              </a:rPr>
              <a:t>http://heal.heuristiclab.com/team/kommenda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sample in </a:t>
            </a:r>
            <a:r>
              <a:rPr lang="de-DE" dirty="0" err="1"/>
              <a:t>AnyLogic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„Parameters Variation“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interface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one</a:t>
            </a:r>
            <a:r>
              <a:rPr lang="de-DE" dirty="0"/>
              <a:t> variable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multiple </a:t>
            </a:r>
            <a:r>
              <a:rPr lang="de-DE" dirty="0" err="1"/>
              <a:t>replications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Select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Freeform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an </a:t>
            </a:r>
            <a:r>
              <a:rPr lang="de-DE" dirty="0" err="1"/>
              <a:t>arbitrary</a:t>
            </a:r>
            <a:r>
              <a:rPr lang="de-DE" dirty="0"/>
              <a:t>, but high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Optional: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Replications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box „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replications</a:t>
            </a:r>
            <a:r>
              <a:rPr lang="de-DE" dirty="0"/>
              <a:t>“</a:t>
            </a:r>
          </a:p>
          <a:p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 </a:t>
            </a:r>
            <a:r>
              <a:rPr lang="de-DE" dirty="0" err="1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AnyLogic</a:t>
            </a:r>
            <a:r>
              <a:rPr lang="de-DE" dirty="0"/>
              <a:t>?</a:t>
            </a:r>
          </a:p>
          <a:p>
            <a:r>
              <a:rPr lang="de-DE" dirty="0"/>
              <a:t>In an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 </a:t>
            </a:r>
            <a:r>
              <a:rPr lang="de-DE" dirty="0" err="1"/>
              <a:t>iterations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R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execute</a:t>
            </a:r>
            <a:endParaRPr lang="de-DE" dirty="0"/>
          </a:p>
          <a:p>
            <a:endParaRPr lang="de-DE" dirty="0"/>
          </a:p>
          <a:p>
            <a:r>
              <a:rPr lang="de-DE" dirty="0"/>
              <a:t>N = „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“ on </a:t>
            </a:r>
            <a:r>
              <a:rPr lang="de-DE" dirty="0" err="1"/>
              <a:t>the</a:t>
            </a:r>
            <a:r>
              <a:rPr lang="de-DE" dirty="0"/>
              <a:t> General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R = „</a:t>
            </a:r>
            <a:r>
              <a:rPr lang="de-DE" dirty="0" err="1"/>
              <a:t>Replications</a:t>
            </a:r>
            <a:r>
              <a:rPr lang="de-DE" dirty="0"/>
              <a:t> per </a:t>
            </a:r>
            <a:r>
              <a:rPr lang="de-DE" dirty="0" err="1"/>
              <a:t>iteration</a:t>
            </a:r>
            <a:r>
              <a:rPr lang="de-DE" dirty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/>
              <a:t>Initialize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communication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/>
              <a:t>Receive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HeuristicLab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/>
              <a:t>Collect</a:t>
            </a:r>
            <a:r>
              <a:rPr lang="de-DE" sz="2000" dirty="0"/>
              <a:t> </a:t>
            </a:r>
            <a:r>
              <a:rPr lang="de-DE" sz="2000" dirty="0" err="1"/>
              <a:t>statistics</a:t>
            </a:r>
            <a:r>
              <a:rPr lang="de-DE" sz="2000" dirty="0"/>
              <a:t> after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/>
              <a:t>Send back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averaged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continue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2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Imports </a:t>
            </a:r>
            <a:r>
              <a:rPr lang="de-DE" dirty="0" err="1"/>
              <a:t>section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sz="1800" dirty="0"/>
          </a:p>
          <a:p>
            <a:r>
              <a:rPr lang="de-DE" dirty="0"/>
              <a:t>Additional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: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Initial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iteration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/>
              <a:t>Cache</a:t>
            </a:r>
            <a:r>
              <a:rPr lang="de-DE" dirty="0"/>
              <a:t>: optional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caches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/>
              <a:t>Clients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/>
              <a:t>Encoding</a:t>
            </a:r>
            <a:r>
              <a:rPr lang="de-DE" dirty="0"/>
              <a:t>: The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a </a:t>
            </a:r>
            <a:r>
              <a:rPr lang="de-DE" dirty="0" err="1"/>
              <a:t>solution</a:t>
            </a:r>
            <a:r>
              <a:rPr lang="de-DE" dirty="0"/>
              <a:t>, e.g.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integer </a:t>
            </a:r>
            <a:r>
              <a:rPr lang="de-DE" dirty="0" err="1"/>
              <a:t>values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Evaluator</a:t>
            </a:r>
            <a:r>
              <a:rPr lang="de-DE" dirty="0"/>
              <a:t>: The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Maximization</a:t>
            </a:r>
            <a:r>
              <a:rPr lang="de-DE" dirty="0"/>
              <a:t>: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minimized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maximized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SolutionCreator</a:t>
            </a:r>
            <a:r>
              <a:rPr lang="de-DE" dirty="0"/>
              <a:t>: The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solutions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SupportScript</a:t>
            </a:r>
            <a:r>
              <a:rPr lang="de-DE" dirty="0"/>
              <a:t>: Additional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Latest</a:t>
            </a:r>
            <a:r>
              <a:rPr lang="de-DE" dirty="0"/>
              <a:t> Version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Tutorial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http://dev.heuristiclab.com/trac.fcgi/browser/trunk/documentation/Tutorials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Encoding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IntegerVectorEncoding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Encoding</a:t>
            </a:r>
          </a:p>
          <a:p>
            <a:pPr lvl="1"/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</a:t>
            </a:r>
          </a:p>
          <a:p>
            <a:pPr lvl="1"/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0 </a:t>
            </a:r>
            <a:r>
              <a:rPr lang="de-DE" dirty="0" err="1"/>
              <a:t>and</a:t>
            </a:r>
            <a:r>
              <a:rPr lang="de-DE" dirty="0"/>
              <a:t> 200 </a:t>
            </a:r>
            <a:r>
              <a:rPr lang="de-DE" dirty="0" err="1"/>
              <a:t>for</a:t>
            </a:r>
            <a:r>
              <a:rPr lang="de-DE" dirty="0"/>
              <a:t> all 6 </a:t>
            </a:r>
            <a:r>
              <a:rPr lang="de-DE" dirty="0" err="1"/>
              <a:t>dimensions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Cache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value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dialog</a:t>
            </a:r>
            <a:r>
              <a:rPr lang="de-DE" dirty="0"/>
              <a:t> will </a:t>
            </a:r>
            <a:r>
              <a:rPr lang="de-DE" dirty="0" err="1"/>
              <a:t>pop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dialog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EvaluationCache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adjusted</a:t>
            </a:r>
            <a:endParaRPr lang="de-DE" dirty="0"/>
          </a:p>
          <a:p>
            <a:r>
              <a:rPr lang="de-DE" dirty="0" err="1"/>
              <a:t>PersistentCache</a:t>
            </a:r>
            <a:r>
              <a:rPr lang="de-DE" dirty="0"/>
              <a:t> </a:t>
            </a:r>
            <a:r>
              <a:rPr lang="de-DE" dirty="0" err="1"/>
              <a:t>determines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Client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EvaluationServiceClient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Channel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EvaluationTCPChannel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communicating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TCP/IP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Enter </a:t>
            </a:r>
            <a:r>
              <a:rPr lang="de-DE" dirty="0" err="1"/>
              <a:t>the</a:t>
            </a:r>
            <a:r>
              <a:rPr lang="de-DE" dirty="0"/>
              <a:t> IP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on, </a:t>
            </a:r>
            <a:r>
              <a:rPr lang="de-DE" dirty="0" err="1"/>
              <a:t>use</a:t>
            </a:r>
            <a:r>
              <a:rPr lang="de-DE" dirty="0"/>
              <a:t> 127.0.0.1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configured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listen on </a:t>
            </a:r>
            <a:r>
              <a:rPr lang="de-DE" dirty="0" err="1"/>
              <a:t>port</a:t>
            </a:r>
            <a:r>
              <a:rPr lang="de-DE" dirty="0"/>
              <a:t> 2112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Port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configured</a:t>
            </a:r>
            <a:endParaRPr lang="de-DE" dirty="0"/>
          </a:p>
          <a:p>
            <a:r>
              <a:rPr lang="de-DE" dirty="0"/>
              <a:t>Click </a:t>
            </a:r>
            <a:r>
              <a:rPr lang="de-DE" dirty="0" err="1"/>
              <a:t>the</a:t>
            </a:r>
            <a:r>
              <a:rPr lang="de-DE" dirty="0"/>
              <a:t> save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external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in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External Evaluation Problem</a:t>
            </a:r>
          </a:p>
          <a:p>
            <a:r>
              <a:rPr lang="en-US" b="1" dirty="0"/>
              <a:t>Demonstration Part II: MATLAB and </a:t>
            </a:r>
            <a:r>
              <a:rPr lang="en-US" b="1" dirty="0" err="1"/>
              <a:t>Scilab</a:t>
            </a:r>
            <a:r>
              <a:rPr lang="en-US" b="1" dirty="0"/>
              <a:t> Parameter Optimization Problem</a:t>
            </a:r>
          </a:p>
          <a:p>
            <a:r>
              <a:rPr lang="en-US" b="1" dirty="0"/>
              <a:t>Demonstration Part III: Programmable Problem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AnyLogic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arrow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</a:p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a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HeuristicLab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„New Item“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entry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Open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saved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r>
              <a:rPr lang="de-DE" dirty="0"/>
              <a:t>Click Open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Mutator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manipulator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II:</a:t>
            </a:r>
            <a:br>
              <a:rPr lang="de-DE" dirty="0"/>
            </a:br>
            <a:r>
              <a:rPr lang="de-DE" dirty="0"/>
              <a:t>Parameter </a:t>
            </a:r>
            <a:r>
              <a:rPr lang="de-DE" dirty="0" err="1"/>
              <a:t>Optimization</a:t>
            </a:r>
            <a:r>
              <a:rPr lang="de-DE" dirty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/>
          </a:p>
          <a:p>
            <a:r>
              <a:rPr lang="de-AT" dirty="0"/>
              <a:t>Parameter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Differential </a:t>
            </a:r>
            <a:r>
              <a:rPr lang="de-AT" dirty="0" err="1"/>
              <a:t>Equation</a:t>
            </a:r>
            <a:r>
              <a:rPr lang="de-AT" dirty="0"/>
              <a:t> Systems (Scilab)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unknown parameter values of a simulation model </a:t>
            </a:r>
          </a:p>
          <a:p>
            <a:r>
              <a:rPr lang="en-US" dirty="0"/>
              <a:t>Measure movements of an electric cart with known power</a:t>
            </a:r>
          </a:p>
          <a:p>
            <a:r>
              <a:rPr lang="en-US" dirty="0"/>
              <a:t>Adapt parameters of an simulation model to match those measurements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friction coefficients d</a:t>
            </a:r>
            <a:r>
              <a:rPr lang="en-US" sz="2800" baseline="-25000" dirty="0"/>
              <a:t>1</a:t>
            </a:r>
            <a:r>
              <a:rPr lang="en-US" sz="2800" dirty="0"/>
              <a:t>, F</a:t>
            </a:r>
            <a:r>
              <a:rPr lang="en-US" sz="2800" baseline="-25000" dirty="0"/>
              <a:t>C</a:t>
            </a:r>
            <a:r>
              <a:rPr lang="en-US" sz="2800" dirty="0"/>
              <a:t> and mass m</a:t>
            </a:r>
          </a:p>
          <a:p>
            <a:r>
              <a:rPr lang="en-US" sz="2800" dirty="0"/>
              <a:t>Voltage </a:t>
            </a:r>
            <a:r>
              <a:rPr lang="en-US" sz="2800" dirty="0" err="1"/>
              <a:t>u</a:t>
            </a:r>
            <a:r>
              <a:rPr lang="en-US" sz="2800" baseline="-25000" dirty="0" err="1"/>
              <a:t>A</a:t>
            </a:r>
            <a:r>
              <a:rPr lang="en-US" sz="2800" dirty="0"/>
              <a:t> and initial values for position x, velocity v and amperage </a:t>
            </a:r>
            <a:r>
              <a:rPr lang="en-US" sz="2800" dirty="0" err="1"/>
              <a:t>i</a:t>
            </a:r>
            <a:r>
              <a:rPr lang="en-US" sz="2800" baseline="-25000" dirty="0" err="1"/>
              <a:t>A</a:t>
            </a:r>
            <a:r>
              <a:rPr lang="en-US" sz="2800" dirty="0"/>
              <a:t> are known</a:t>
            </a:r>
          </a:p>
          <a:p>
            <a:r>
              <a:rPr lang="en-US" sz="2800" dirty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Explain basic GUI usability 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features</a:t>
            </a:r>
          </a:p>
          <a:p>
            <a:pPr lvl="3"/>
            <a:endParaRPr lang="en-US" dirty="0"/>
          </a:p>
          <a:p>
            <a:r>
              <a:rPr lang="en-US" dirty="0"/>
              <a:t>Demonstrate 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optimization of parameters in MATLAB and </a:t>
            </a:r>
            <a:r>
              <a:rPr lang="en-US" dirty="0" err="1"/>
              <a:t>Scilab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Demonstrate 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Scilab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HeuristicLab</a:t>
            </a:r>
          </a:p>
          <a:p>
            <a:endParaRPr lang="de-DE" dirty="0"/>
          </a:p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in 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path</a:t>
            </a:r>
            <a:br>
              <a:rPr lang="en-US" dirty="0"/>
            </a:br>
            <a:r>
              <a:rPr lang="en-US" dirty="0"/>
              <a:t>to Scilab scripts</a:t>
            </a:r>
          </a:p>
          <a:p>
            <a:r>
              <a:rPr lang="en-US" dirty="0"/>
              <a:t>Initialization script</a:t>
            </a:r>
          </a:p>
          <a:p>
            <a:r>
              <a:rPr lang="en-US" dirty="0"/>
              <a:t>Evaluation script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constants and time intervals</a:t>
            </a:r>
          </a:p>
          <a:p>
            <a:r>
              <a:rPr lang="en-US" dirty="0"/>
              <a:t>Loads the simulation model</a:t>
            </a:r>
          </a:p>
          <a:p>
            <a:r>
              <a:rPr lang="en-US" dirty="0"/>
              <a:t>Reads the measured values from a csv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and runs the simulation with values from HeuristicLab</a:t>
            </a:r>
          </a:p>
          <a:p>
            <a:r>
              <a:rPr lang="en-US" dirty="0"/>
              <a:t>Calculates quality as sum of absolute errors between simulated and measured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problem size</a:t>
            </a:r>
          </a:p>
          <a:p>
            <a:r>
              <a:rPr lang="en-US" dirty="0"/>
              <a:t>Configure parameter names</a:t>
            </a:r>
          </a:p>
          <a:p>
            <a:r>
              <a:rPr lang="en-US" dirty="0"/>
              <a:t>Parameter names are created as variables in Scilab</a:t>
            </a:r>
          </a:p>
          <a:p>
            <a:r>
              <a:rPr lang="en-US" dirty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CMA-ES</a:t>
            </a:r>
          </a:p>
          <a:p>
            <a:r>
              <a:rPr lang="en-US" dirty="0"/>
              <a:t>Drop problem </a:t>
            </a:r>
            <a:br>
              <a:rPr lang="en-US" dirty="0"/>
            </a:br>
            <a:r>
              <a:rPr lang="en-US" dirty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50</a:t>
            </a:r>
          </a:p>
          <a:p>
            <a:r>
              <a:rPr lang="en-US" dirty="0"/>
              <a:t>Enable </a:t>
            </a:r>
            <a:r>
              <a:rPr lang="en-US" dirty="0" err="1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values (m = 1.5, d1 = 1, FC = 0.5)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Motivation and Goals</a:t>
            </a:r>
          </a:p>
          <a:p>
            <a:pPr lvl="1"/>
            <a:r>
              <a:rPr lang="en-US" dirty="0"/>
              <a:t>graphical user interface</a:t>
            </a:r>
          </a:p>
          <a:p>
            <a:pPr lvl="1"/>
            <a:r>
              <a:rPr lang="en-US" dirty="0"/>
              <a:t>paradigm independence</a:t>
            </a:r>
          </a:p>
          <a:p>
            <a:pPr lvl="1"/>
            <a:r>
              <a:rPr lang="en-US" dirty="0"/>
              <a:t>multiple algorithms and problems</a:t>
            </a:r>
          </a:p>
          <a:p>
            <a:pPr lvl="1"/>
            <a:r>
              <a:rPr lang="en-US" dirty="0"/>
              <a:t>large scale experiments and analyses</a:t>
            </a:r>
          </a:p>
          <a:p>
            <a:pPr lvl="1"/>
            <a:r>
              <a:rPr lang="en-US" dirty="0"/>
              <a:t>parallelization</a:t>
            </a:r>
          </a:p>
          <a:p>
            <a:pPr lvl="1"/>
            <a:r>
              <a:rPr lang="en-US" dirty="0"/>
              <a:t>extensibility, flexibility and reusability</a:t>
            </a:r>
          </a:p>
          <a:p>
            <a:pPr lvl="1"/>
            <a:r>
              <a:rPr lang="en-US" dirty="0"/>
              <a:t>visual and interactive algorithm development</a:t>
            </a:r>
          </a:p>
          <a:p>
            <a:pPr lvl="1"/>
            <a:r>
              <a:rPr lang="en-US" dirty="0"/>
              <a:t>multiple layers of abstraction</a:t>
            </a:r>
          </a:p>
          <a:p>
            <a:pPr lvl="1"/>
            <a:endParaRPr lang="en-US" dirty="0"/>
          </a:p>
          <a:p>
            <a:r>
              <a:rPr lang="en-US" dirty="0"/>
              <a:t>Facts</a:t>
            </a:r>
          </a:p>
          <a:p>
            <a:pPr lvl="1"/>
            <a:r>
              <a:rPr lang="en-US" dirty="0"/>
              <a:t>development of </a:t>
            </a:r>
            <a:r>
              <a:rPr lang="en-US" dirty="0" err="1"/>
              <a:t>HeuristicLab</a:t>
            </a:r>
            <a:r>
              <a:rPr lang="en-US" dirty="0"/>
              <a:t> started in 2002</a:t>
            </a:r>
          </a:p>
          <a:p>
            <a:pPr lvl="1"/>
            <a:r>
              <a:rPr lang="en-US" dirty="0"/>
              <a:t>based on Microsoft .NET and C#</a:t>
            </a:r>
          </a:p>
          <a:p>
            <a:pPr lvl="1"/>
            <a:r>
              <a:rPr lang="en-US" dirty="0"/>
              <a:t>used in research and education</a:t>
            </a:r>
          </a:p>
          <a:p>
            <a:pPr lvl="1"/>
            <a:r>
              <a:rPr lang="en-US" dirty="0"/>
              <a:t>second place at the </a:t>
            </a:r>
            <a:r>
              <a:rPr lang="en-US" i="1" dirty="0"/>
              <a:t>Microsoft Innovation Award 2009</a:t>
            </a:r>
          </a:p>
          <a:p>
            <a:pPr lvl="1"/>
            <a:r>
              <a:rPr lang="en-US" dirty="0"/>
              <a:t>open source (GNU General Public License)</a:t>
            </a:r>
          </a:p>
          <a:p>
            <a:pPr lvl="1"/>
            <a:r>
              <a:rPr lang="en-US" dirty="0"/>
              <a:t>version 3.3.0 released on May 18th, 2010</a:t>
            </a:r>
          </a:p>
          <a:p>
            <a:pPr lvl="1"/>
            <a:r>
              <a:rPr lang="en-US" dirty="0"/>
              <a:t>latest version 3.3.14 “Denver”</a:t>
            </a:r>
          </a:p>
          <a:p>
            <a:pPr lvl="2"/>
            <a:r>
              <a:rPr lang="en-US" dirty="0"/>
              <a:t>released on July 24th, 2016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/>
              <a:t>Demonstration Part II: MATLAB and </a:t>
            </a:r>
            <a:r>
              <a:rPr lang="en-US" b="1" dirty="0" err="1"/>
              <a:t>Scilab</a:t>
            </a:r>
            <a:r>
              <a:rPr lang="en-US" b="1" dirty="0"/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III:</a:t>
            </a:r>
            <a:br>
              <a:rPr lang="de-DE" dirty="0"/>
            </a:br>
            <a:r>
              <a:rPr lang="de-DE" dirty="0" err="1"/>
              <a:t>Programmable</a:t>
            </a:r>
            <a:r>
              <a:rPr lang="de-DE" dirty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/>
          </a:p>
          <a:p>
            <a:r>
              <a:rPr lang="de-AT" dirty="0" err="1"/>
              <a:t>Singleobjective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endParaRPr lang="de-AT" dirty="0"/>
          </a:p>
          <a:p>
            <a:pPr lvl="1"/>
            <a:r>
              <a:rPr lang="de-DE" sz="2000" dirty="0" err="1"/>
              <a:t>Solving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Styblinski</a:t>
            </a:r>
            <a:r>
              <a:rPr lang="de-DE" sz="2000" dirty="0"/>
              <a:t>-Tang </a:t>
            </a:r>
            <a:r>
              <a:rPr lang="de-DE" sz="2000" dirty="0" err="1"/>
              <a:t>function</a:t>
            </a:r>
            <a:endParaRPr lang="de-DE" sz="2000" dirty="0"/>
          </a:p>
          <a:p>
            <a:pPr lvl="1"/>
            <a:endParaRPr lang="de-AT" sz="2000" dirty="0"/>
          </a:p>
          <a:p>
            <a:r>
              <a:rPr lang="de-AT" dirty="0" err="1"/>
              <a:t>Multiobjective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endParaRPr lang="de-AT" dirty="0"/>
          </a:p>
          <a:p>
            <a:pPr lvl="1"/>
            <a:r>
              <a:rPr lang="de-AT" sz="2000" dirty="0" err="1"/>
              <a:t>Solving</a:t>
            </a:r>
            <a:r>
              <a:rPr lang="de-AT" sz="2000" dirty="0"/>
              <a:t>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/>
              <a:t>function</a:t>
            </a:r>
            <a:endParaRPr lang="de-DE" sz="2000" dirty="0"/>
          </a:p>
          <a:p>
            <a:pPr lvl="1"/>
            <a:endParaRPr lang="de-AT" sz="2000" dirty="0"/>
          </a:p>
          <a:p>
            <a:r>
              <a:rPr lang="de-AT" dirty="0"/>
              <a:t>Non-linear </a:t>
            </a:r>
            <a:r>
              <a:rPr lang="de-AT" dirty="0" err="1"/>
              <a:t>Curve</a:t>
            </a:r>
            <a:r>
              <a:rPr lang="de-AT" dirty="0"/>
              <a:t> Fitting</a:t>
            </a:r>
          </a:p>
          <a:p>
            <a:pPr lvl="1"/>
            <a:r>
              <a:rPr lang="de-AT" sz="2000" dirty="0"/>
              <a:t>Fitting a 2 dimensional </a:t>
            </a:r>
            <a:r>
              <a:rPr lang="de-AT" sz="2000" dirty="0" err="1"/>
              <a:t>Gaussian</a:t>
            </a:r>
            <a:r>
              <a:rPr lang="de-AT" sz="2000" dirty="0"/>
              <a:t> </a:t>
            </a:r>
            <a:r>
              <a:rPr lang="de-AT" sz="2000" dirty="0" err="1"/>
              <a:t>distribution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noisy</a:t>
            </a:r>
            <a:r>
              <a:rPr lang="de-AT" sz="2000" dirty="0"/>
              <a:t> </a:t>
            </a:r>
            <a:r>
              <a:rPr lang="de-AT" sz="2000" dirty="0" err="1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„New Item“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creatables</a:t>
            </a:r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Problem (single-</a:t>
            </a:r>
            <a:r>
              <a:rPr lang="de-DE" dirty="0" err="1"/>
              <a:t>objective</a:t>
            </a:r>
            <a:r>
              <a:rPr lang="de-DE" dirty="0"/>
              <a:t>) </a:t>
            </a:r>
            <a:r>
              <a:rPr lang="de-DE" dirty="0" err="1"/>
              <a:t>by</a:t>
            </a:r>
            <a:r>
              <a:rPr lang="de-DE" dirty="0"/>
              <a:t> double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C# Editor for Writing the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Styblinski-Tang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/>
              <a:t>20-dimensional 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</a:p>
          <a:p>
            <a:endParaRPr lang="de-DE" sz="12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Select CMA Evolution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get HeuristicLab?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Download binaries</a:t>
            </a:r>
          </a:p>
          <a:p>
            <a:pPr lvl="1"/>
            <a:r>
              <a:rPr lang="en-US" dirty="0"/>
              <a:t>deployed as ZIP archives</a:t>
            </a:r>
          </a:p>
          <a:p>
            <a:pPr lvl="1"/>
            <a:r>
              <a:rPr lang="en-US" dirty="0"/>
              <a:t>latest stable version 3.3.14 “Denver”</a:t>
            </a:r>
          </a:p>
          <a:p>
            <a:pPr lvl="2"/>
            <a:r>
              <a:rPr lang="en-US" dirty="0"/>
              <a:t>released on July 24th, 2016</a:t>
            </a:r>
          </a:p>
          <a:p>
            <a:pPr lvl="1"/>
            <a:r>
              <a:rPr lang="en-US" dirty="0"/>
              <a:t>daily trunk builds</a:t>
            </a:r>
          </a:p>
          <a:p>
            <a:pPr lvl="1"/>
            <a:r>
              <a:rPr lang="en-US" dirty="0">
                <a:hlinkClick r:id="rId3"/>
              </a:rPr>
              <a:t>http://dev.heuristiclab.com/download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Check out sources</a:t>
            </a:r>
          </a:p>
          <a:p>
            <a:pPr lvl="1"/>
            <a:r>
              <a:rPr lang="en-US" dirty="0"/>
              <a:t>SVN repository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3.3.14 tag</a:t>
            </a:r>
          </a:p>
          <a:p>
            <a:pPr lvl="2"/>
            <a:r>
              <a:rPr lang="en-US" dirty="0">
                <a:hlinkClick r:id="rId4"/>
              </a:rPr>
              <a:t>https://src.heuristiclab.com/svn/core/tags/3.3.14</a:t>
            </a:r>
            <a:endParaRPr lang="en-US" dirty="0"/>
          </a:p>
          <a:p>
            <a:pPr lvl="1"/>
            <a:r>
              <a:rPr lang="en-US" dirty="0"/>
              <a:t>Stable development version</a:t>
            </a:r>
          </a:p>
          <a:p>
            <a:pPr lvl="2"/>
            <a:r>
              <a:rPr lang="en-US" dirty="0">
                <a:hlinkClick r:id="rId5"/>
              </a:rPr>
              <a:t>https://src.heuristiclab.com/svn/core/stable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License</a:t>
            </a:r>
          </a:p>
          <a:p>
            <a:pPr lvl="1"/>
            <a:r>
              <a:rPr lang="en-US" dirty="0"/>
              <a:t>GNU General Public License (Version 3)</a:t>
            </a:r>
          </a:p>
          <a:p>
            <a:pPr lvl="3"/>
            <a:endParaRPr lang="en-US" dirty="0"/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Microsoft .NET Framework 4.5</a:t>
            </a:r>
          </a:p>
          <a:p>
            <a:pPr lvl="1"/>
            <a:r>
              <a:rPr lang="en-US" dirty="0"/>
              <a:t>enough RAM and CPU power ;-)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659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Parameters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Analyzer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CMAAnalyzer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61950" lvl="1" indent="-361950"/>
            <a:r>
              <a:rPr lang="de-DE" dirty="0" err="1"/>
              <a:t>InitialSigma</a:t>
            </a:r>
            <a:r>
              <a:rPr lang="de-DE" dirty="0"/>
              <a:t>: 2</a:t>
            </a:r>
          </a:p>
          <a:p>
            <a:pPr marL="361950" lvl="1" indent="-361950"/>
            <a:r>
              <a:rPr lang="de-DE" dirty="0" err="1"/>
              <a:t>MaximumGenerations</a:t>
            </a:r>
            <a:r>
              <a:rPr lang="de-DE" dirty="0"/>
              <a:t>: 200</a:t>
            </a:r>
          </a:p>
          <a:p>
            <a:pPr marL="361950" lvl="1" indent="-361950"/>
            <a:r>
              <a:rPr lang="de-DE" dirty="0" err="1"/>
              <a:t>PopulationSize</a:t>
            </a:r>
            <a:r>
              <a:rPr lang="de-DE" dirty="0"/>
              <a:t>: 50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Fonseca </a:t>
                </a:r>
                <a:r>
                  <a:rPr lang="de-DE" dirty="0" err="1"/>
                  <a:t>and</a:t>
                </a:r>
                <a:r>
                  <a:rPr lang="de-DE" dirty="0"/>
                  <a:t> Fleming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„New Item“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creatables</a:t>
            </a:r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Problem (multi-</a:t>
            </a:r>
            <a:r>
              <a:rPr lang="de-DE" dirty="0" err="1"/>
              <a:t>objective</a:t>
            </a:r>
            <a:r>
              <a:rPr lang="de-DE" dirty="0"/>
              <a:t>) </a:t>
            </a:r>
            <a:r>
              <a:rPr lang="de-DE" dirty="0" err="1"/>
              <a:t>by</a:t>
            </a:r>
            <a:r>
              <a:rPr lang="de-DE" dirty="0"/>
              <a:t> double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/>
              <a:t>10-dimensional 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all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Select NSGA-II</a:t>
            </a:r>
          </a:p>
          <a:p>
            <a:r>
              <a:rPr lang="de-DE" dirty="0"/>
              <a:t>Click OK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Plugin Infrastructure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consists of many assemblies</a:t>
            </a:r>
          </a:p>
          <a:p>
            <a:pPr lvl="1"/>
            <a:r>
              <a:rPr lang="en-US" dirty="0"/>
              <a:t>150+ plugins in </a:t>
            </a:r>
            <a:r>
              <a:rPr lang="en-US" dirty="0" err="1"/>
              <a:t>HeuristicLab</a:t>
            </a:r>
            <a:r>
              <a:rPr lang="en-US" dirty="0"/>
              <a:t> 3.3.14</a:t>
            </a:r>
          </a:p>
          <a:p>
            <a:pPr lvl="1"/>
            <a:r>
              <a:rPr lang="en-US" dirty="0"/>
              <a:t>plugins can be loaded or unloaded at runtime</a:t>
            </a:r>
          </a:p>
          <a:p>
            <a:pPr lvl="1"/>
            <a:r>
              <a:rPr lang="en-US" dirty="0"/>
              <a:t>plugins can be updated via internet</a:t>
            </a:r>
          </a:p>
          <a:p>
            <a:pPr lvl="1"/>
            <a:r>
              <a:rPr lang="en-US" dirty="0"/>
              <a:t>application plugins provide GUI frontends</a:t>
            </a:r>
          </a:p>
          <a:p>
            <a:pPr lvl="3"/>
            <a:endParaRPr lang="en-US" dirty="0"/>
          </a:p>
          <a:p>
            <a:r>
              <a:rPr lang="en-US" dirty="0"/>
              <a:t>Extensibility</a:t>
            </a:r>
          </a:p>
          <a:p>
            <a:pPr lvl="1"/>
            <a:r>
              <a:rPr lang="en-US" dirty="0"/>
              <a:t>developing and deploying new plugins is easy</a:t>
            </a:r>
          </a:p>
          <a:p>
            <a:pPr lvl="1"/>
            <a:r>
              <a:rPr lang="en-US" dirty="0"/>
              <a:t>dependencies are explicitly defined, automatically checked and resolved</a:t>
            </a:r>
          </a:p>
          <a:p>
            <a:pPr lvl="1"/>
            <a:r>
              <a:rPr lang="en-US" dirty="0"/>
              <a:t>automatic discovery of interface implementations (service locator pattern)</a:t>
            </a:r>
          </a:p>
          <a:p>
            <a:pPr lvl="3"/>
            <a:endParaRPr lang="en-US" dirty="0"/>
          </a:p>
          <a:p>
            <a:r>
              <a:rPr lang="en-US" dirty="0"/>
              <a:t>Plugin Manager</a:t>
            </a:r>
          </a:p>
          <a:p>
            <a:pPr lvl="1"/>
            <a:r>
              <a:rPr lang="en-US" dirty="0"/>
              <a:t>GUI to check, install, update or delete plugins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/>
              <a:t>Set Crossover: SBX</a:t>
            </a:r>
          </a:p>
          <a:p>
            <a:r>
              <a:rPr lang="de-DE" dirty="0"/>
              <a:t>Set </a:t>
            </a:r>
            <a:r>
              <a:rPr lang="de-DE" dirty="0" err="1"/>
              <a:t>Mutator</a:t>
            </a:r>
            <a:r>
              <a:rPr lang="de-DE" dirty="0"/>
              <a:t>: </a:t>
            </a:r>
            <a:r>
              <a:rPr lang="de-DE" dirty="0" err="1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Fitting a 2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then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k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2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a total </a:t>
            </a:r>
            <a:r>
              <a:rPr lang="de-DE" dirty="0" err="1"/>
              <a:t>of</a:t>
            </a:r>
            <a:r>
              <a:rPr lang="de-DE" dirty="0"/>
              <a:t> 5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dirty="0"/>
              <a:t>μ (2 </a:t>
            </a:r>
            <a:r>
              <a:rPr lang="de-DE" dirty="0" err="1"/>
              <a:t>dimensions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Σ (3 </a:t>
            </a:r>
            <a:r>
              <a:rPr lang="de-DE" dirty="0" err="1"/>
              <a:t>dimensions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symmetry</a:t>
            </a:r>
            <a:r>
              <a:rPr lang="de-DE" dirty="0"/>
              <a:t>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http://en.wikipedia.org/wiki/Multivariate_normal_distribution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C# Script</a:t>
            </a:r>
          </a:p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hitting</a:t>
            </a:r>
            <a:r>
              <a:rPr lang="de-DE" dirty="0"/>
              <a:t> F5</a:t>
            </a:r>
          </a:p>
          <a:p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single-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 err="1"/>
              <a:t>Drag‘n‘drop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problem‘s</a:t>
            </a:r>
            <a:r>
              <a:rPr lang="de-DE" dirty="0"/>
              <a:t> </a:t>
            </a:r>
            <a:r>
              <a:rPr lang="de-DE" dirty="0" err="1"/>
              <a:t>VariableStore</a:t>
            </a:r>
            <a:endParaRPr lang="de-DE" dirty="0"/>
          </a:p>
          <a:p>
            <a:r>
              <a:rPr lang="de-DE" dirty="0"/>
              <a:t>Code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Plugin</a:t>
            </a:r>
            <a:r>
              <a:rPr lang="de-AT" dirty="0"/>
              <a:t> </a:t>
            </a:r>
            <a:r>
              <a:rPr lang="de-AT" dirty="0" err="1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degenerate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double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, an </a:t>
            </a:r>
            <a:r>
              <a:rPr lang="de-DE" dirty="0" err="1"/>
              <a:t>arbitrary</a:t>
            </a:r>
            <a:r>
              <a:rPr lang="de-DE" dirty="0"/>
              <a:t>, but high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goodness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, e.g. CMA-ES</a:t>
            </a:r>
          </a:p>
          <a:p>
            <a:r>
              <a:rPr lang="de-DE" dirty="0"/>
              <a:t>Drop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sz="2000" dirty="0" err="1"/>
              <a:t>MaximumGenerations</a:t>
            </a:r>
            <a:r>
              <a:rPr lang="de-DE" sz="2000" dirty="0"/>
              <a:t>: 200</a:t>
            </a:r>
          </a:p>
          <a:p>
            <a:pPr lvl="1"/>
            <a:r>
              <a:rPr lang="de-DE" sz="2000" dirty="0" err="1"/>
              <a:t>InitialSigma</a:t>
            </a:r>
            <a:r>
              <a:rPr lang="de-DE" sz="2000" dirty="0"/>
              <a:t>: 5</a:t>
            </a:r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/>
              <a:t>Demonstration Part III: Programmable Problem</a:t>
            </a:r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/>
              <a:t>statistical tests and automated statistical 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estimation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distribution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evolution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arbitrary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 (</a:t>
            </a:r>
            <a:r>
              <a:rPr lang="de-AT" dirty="0" err="1"/>
              <a:t>controller</a:t>
            </a:r>
            <a:r>
              <a:rPr lang="de-AT" dirty="0"/>
              <a:t>, etc.)</a:t>
            </a:r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join</a:t>
            </a:r>
            <a:r>
              <a:rPr lang="de-AT" dirty="0"/>
              <a:t>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Google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/>
              <a:t>write</a:t>
            </a:r>
            <a:r>
              <a:rPr lang="de-AT" dirty="0"/>
              <a:t> 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>
                <a:hlinkClick r:id="rId4"/>
              </a:rPr>
              <a:t>support@heuristiclab.com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HeuristicLab</a:t>
            </a:r>
            <a:r>
              <a:rPr lang="en-US" dirty="0"/>
              <a:t> Team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Heuristic and Evolutionary Algorithms Laboratory (HEAL)</a:t>
            </a:r>
          </a:p>
          <a:p>
            <a:r>
              <a:rPr lang="en-US" sz="1600" dirty="0"/>
              <a:t>School of Informatics, Communications and Media</a:t>
            </a:r>
          </a:p>
          <a:p>
            <a:r>
              <a:rPr lang="en-US" sz="1600" dirty="0"/>
              <a:t>University of Applied Sciences Upper Austria</a:t>
            </a:r>
          </a:p>
          <a:p>
            <a:endParaRPr lang="en-US" sz="1600" dirty="0"/>
          </a:p>
          <a:p>
            <a:r>
              <a:rPr lang="en-US" sz="1600" dirty="0" err="1"/>
              <a:t>Softwarepark</a:t>
            </a:r>
            <a:r>
              <a:rPr lang="en-US" sz="1600" dirty="0"/>
              <a:t> 11</a:t>
            </a:r>
          </a:p>
          <a:p>
            <a:r>
              <a:rPr lang="en-US" sz="1600" dirty="0"/>
              <a:t>A-4232 </a:t>
            </a:r>
            <a:r>
              <a:rPr lang="en-US" sz="1600" dirty="0" err="1"/>
              <a:t>Hagenberg</a:t>
            </a:r>
            <a:endParaRPr lang="en-US" sz="1600" dirty="0"/>
          </a:p>
          <a:p>
            <a:r>
              <a:rPr lang="en-US" sz="1600" dirty="0"/>
              <a:t>AUSTRIA</a:t>
            </a:r>
          </a:p>
          <a:p>
            <a:endParaRPr lang="en-US" sz="1600" dirty="0"/>
          </a:p>
          <a:p>
            <a:r>
              <a:rPr lang="en-US" sz="1600" dirty="0"/>
              <a:t>WWW: </a:t>
            </a:r>
            <a:r>
              <a:rPr lang="en-US" sz="1600" dirty="0">
                <a:hlinkClick r:id="rId3"/>
              </a:rPr>
              <a:t>http://heal.heuristiclab.com</a:t>
            </a:r>
            <a:endParaRPr lang="en-US" sz="1600" dirty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br>
              <a:rPr lang="de-AT" b="1" dirty="0"/>
            </a:br>
            <a:r>
              <a:rPr lang="de-AT" dirty="0"/>
              <a:t>CRC Press, 2009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/>
              <a:t>S.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2010</a:t>
            </a:r>
          </a:p>
          <a:p>
            <a:endParaRPr lang="de-AT" sz="2000" dirty="0"/>
          </a:p>
          <a:p>
            <a:endParaRPr lang="de-AT" sz="2000" dirty="0"/>
          </a:p>
          <a:p>
            <a:r>
              <a:rPr lang="de-AT" dirty="0"/>
              <a:t>S. Wagner, G. Kronberger, A. Beham, M. Kommenda, A. Scheibenpflug, E. Pitzer, S. Vonolfen, M. Kofler, S. Winkler, V. Dorfer, 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4861</Words>
  <Application>Microsoft Office PowerPoint</Application>
  <PresentationFormat>Bildschirmpräsentation (4:3)</PresentationFormat>
  <Paragraphs>1063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270</cp:revision>
  <dcterms:created xsi:type="dcterms:W3CDTF">2011-02-08T10:23:16Z</dcterms:created>
  <dcterms:modified xsi:type="dcterms:W3CDTF">2017-02-27T22:57:55Z</dcterms:modified>
</cp:coreProperties>
</file>